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60" r:id="rId4"/>
    <p:sldId id="261" r:id="rId5"/>
    <p:sldId id="257" r:id="rId6"/>
    <p:sldId id="262" r:id="rId7"/>
    <p:sldId id="263" r:id="rId8"/>
  </p:sldIdLst>
  <p:sldSz cx="9144000" cy="5143500" type="screen16x9"/>
  <p:notesSz cx="6858000" cy="9144000"/>
  <p:embeddedFontLst>
    <p:embeddedFont>
      <p:font typeface="NanumGothic ExtraBold" panose="020B0600000101010101" charset="-127"/>
      <p:bold r:id="rId10"/>
    </p:embeddedFont>
    <p:embeddedFont>
      <p:font typeface="Avenir Next LT Pro" panose="020B0504020202020204" pitchFamily="34" charset="0"/>
      <p:regular r:id="rId11"/>
      <p:bold r:id="rId12"/>
      <p:italic r:id="rId13"/>
      <p:boldItalic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  <a:srgbClr val="1926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4882" autoAdjust="0"/>
  </p:normalViewPr>
  <p:slideViewPr>
    <p:cSldViewPr snapToGrid="0">
      <p:cViewPr>
        <p:scale>
          <a:sx n="55" d="100"/>
          <a:sy n="55" d="100"/>
        </p:scale>
        <p:origin x="302" y="8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0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60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88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18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49" y="2710050"/>
            <a:ext cx="6012621" cy="18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19264B"/>
                </a:solidFill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</a:rPr>
              <a:t>스터디 </a:t>
            </a:r>
            <a:r>
              <a:rPr lang="en-US" altLang="ko" sz="2500" b="1" dirty="0">
                <a:solidFill>
                  <a:srgbClr val="19264B"/>
                </a:solidFill>
              </a:rPr>
              <a:t>CS224n1(NLP)</a:t>
            </a:r>
            <a:r>
              <a:rPr lang="ko-KR" altLang="en-US" sz="2500" b="1" dirty="0">
                <a:solidFill>
                  <a:srgbClr val="19264B"/>
                </a:solidFill>
              </a:rPr>
              <a:t>팀</a:t>
            </a:r>
          </a:p>
          <a:p>
            <a:pPr>
              <a:lnSpc>
                <a:spcPct val="115000"/>
              </a:lnSpc>
            </a:pPr>
            <a:r>
              <a:rPr lang="en-US" altLang="ko-KR" b="1" i="0" dirty="0">
                <a:solidFill>
                  <a:srgbClr val="19264B"/>
                </a:solidFill>
                <a:effectLst/>
                <a:latin typeface="Avenir Next LT Pro" panose="020B0504020202020204" pitchFamily="34" charset="0"/>
              </a:rPr>
              <a:t>CS224n1</a:t>
            </a:r>
            <a:r>
              <a:rPr lang="ko-KR" altLang="en-US" b="1" i="0" dirty="0">
                <a:solidFill>
                  <a:srgbClr val="19264B"/>
                </a:solidFill>
                <a:effectLst/>
                <a:latin typeface="Avenir Next LT Pro" panose="020B0504020202020204" pitchFamily="34" charset="0"/>
              </a:rPr>
              <a:t>팀</a:t>
            </a:r>
            <a:r>
              <a:rPr lang="en-US" altLang="ko-KR" b="1" i="0" dirty="0">
                <a:solidFill>
                  <a:srgbClr val="19264B"/>
                </a:solidFill>
                <a:effectLst/>
                <a:latin typeface="Avenir Next LT Pro" panose="020B0504020202020204" pitchFamily="34" charset="0"/>
              </a:rPr>
              <a:t>: Natural Language Processing with Deep Learning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15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김병찬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INDEX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E5BFDC9-4911-456B-A423-4897A051F863}"/>
              </a:ext>
            </a:extLst>
          </p:cNvPr>
          <p:cNvSpPr/>
          <p:nvPr/>
        </p:nvSpPr>
        <p:spPr>
          <a:xfrm>
            <a:off x="1934271" y="1783200"/>
            <a:ext cx="207098" cy="207098"/>
          </a:xfrm>
          <a:prstGeom prst="ellipse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29399-443F-41F0-A8C8-D72DCDF8EDC6}"/>
              </a:ext>
            </a:extLst>
          </p:cNvPr>
          <p:cNvSpPr txBox="1"/>
          <p:nvPr/>
        </p:nvSpPr>
        <p:spPr>
          <a:xfrm>
            <a:off x="2160697" y="1711245"/>
            <a:ext cx="53608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INTRODUCTION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13E13F-5CB4-480E-A384-9E35F7359B66}"/>
              </a:ext>
            </a:extLst>
          </p:cNvPr>
          <p:cNvSpPr/>
          <p:nvPr/>
        </p:nvSpPr>
        <p:spPr>
          <a:xfrm>
            <a:off x="2141369" y="2604380"/>
            <a:ext cx="207098" cy="207098"/>
          </a:xfrm>
          <a:prstGeom prst="ellipse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5DC59C-EC8C-4699-9B8D-245E7C7F7443}"/>
              </a:ext>
            </a:extLst>
          </p:cNvPr>
          <p:cNvSpPr txBox="1"/>
          <p:nvPr/>
        </p:nvSpPr>
        <p:spPr>
          <a:xfrm>
            <a:off x="2367795" y="2532425"/>
            <a:ext cx="53608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ABOUT NLP</a:t>
            </a:r>
            <a:r>
              <a:rPr lang="en-US" altLang="ko-KR" sz="1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(Natural Language Processing)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CDAC432-05F2-4DBD-AAAA-9FDEE321516D}"/>
              </a:ext>
            </a:extLst>
          </p:cNvPr>
          <p:cNvSpPr/>
          <p:nvPr/>
        </p:nvSpPr>
        <p:spPr>
          <a:xfrm>
            <a:off x="2362537" y="3415191"/>
            <a:ext cx="207098" cy="207098"/>
          </a:xfrm>
          <a:prstGeom prst="ellipse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158F8-C29F-443A-808D-8054DA544728}"/>
              </a:ext>
            </a:extLst>
          </p:cNvPr>
          <p:cNvSpPr txBox="1"/>
          <p:nvPr/>
        </p:nvSpPr>
        <p:spPr>
          <a:xfrm>
            <a:off x="2588963" y="3343236"/>
            <a:ext cx="53608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TO</a:t>
            </a:r>
            <a:r>
              <a:rPr lang="ko-KR" altLang="en-US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PROGRESS &amp; TIME TABLE</a:t>
            </a:r>
            <a:endParaRPr lang="ko-KR" altLang="en-US" sz="12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INTRODUCTION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4C3287-CF7B-41B1-8AB0-2BC35EF693B0}"/>
              </a:ext>
            </a:extLst>
          </p:cNvPr>
          <p:cNvGrpSpPr/>
          <p:nvPr/>
        </p:nvGrpSpPr>
        <p:grpSpPr>
          <a:xfrm>
            <a:off x="1452725" y="2635314"/>
            <a:ext cx="3457946" cy="2001985"/>
            <a:chOff x="1706880" y="1055550"/>
            <a:chExt cx="4389120" cy="25410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1C403FF-9B11-486B-987E-90193095ECEE}"/>
                </a:ext>
              </a:extLst>
            </p:cNvPr>
            <p:cNvSpPr/>
            <p:nvPr/>
          </p:nvSpPr>
          <p:spPr>
            <a:xfrm>
              <a:off x="1706880" y="1055550"/>
              <a:ext cx="4389120" cy="2541090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FADD11-0718-4F5A-9658-BB838640C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3828" y="1199531"/>
              <a:ext cx="4109693" cy="224470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706E534-6D4A-40C1-88E6-146BCE224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725" y="1055550"/>
            <a:ext cx="7101840" cy="1250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0CB5A7-62E4-4402-B43E-FA1CD489FE0A}"/>
              </a:ext>
            </a:extLst>
          </p:cNvPr>
          <p:cNvSpPr txBox="1"/>
          <p:nvPr/>
        </p:nvSpPr>
        <p:spPr>
          <a:xfrm>
            <a:off x="4972261" y="2593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ource Sans Pro" panose="020B0503030403020204" pitchFamily="34" charset="0"/>
              </a:rPr>
              <a:t>CS224N :</a:t>
            </a:r>
          </a:p>
          <a:p>
            <a:pPr algn="l"/>
            <a:r>
              <a:rPr lang="en-US" altLang="ko-KR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ource Sans Pro" panose="020B0503030403020204" pitchFamily="34" charset="0"/>
              </a:rPr>
              <a:t>Natural Language Processing with Deep Learning</a:t>
            </a: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2D9C9664-286C-4456-BAA5-8B4C4FC87D4B}"/>
              </a:ext>
            </a:extLst>
          </p:cNvPr>
          <p:cNvSpPr/>
          <p:nvPr/>
        </p:nvSpPr>
        <p:spPr>
          <a:xfrm>
            <a:off x="5145720" y="3270802"/>
            <a:ext cx="121920" cy="131444"/>
          </a:xfrm>
          <a:prstGeom prst="chevron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4A4288-E978-4A6A-B557-78A2E2B211B9}"/>
              </a:ext>
            </a:extLst>
          </p:cNvPr>
          <p:cNvSpPr txBox="1"/>
          <p:nvPr/>
        </p:nvSpPr>
        <p:spPr>
          <a:xfrm>
            <a:off x="5247270" y="3175999"/>
            <a:ext cx="477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Devise the </a:t>
            </a:r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ideas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8EB889-5E79-4745-83D7-02B4C142E5D6}"/>
              </a:ext>
            </a:extLst>
          </p:cNvPr>
          <p:cNvSpPr txBox="1"/>
          <p:nvPr/>
        </p:nvSpPr>
        <p:spPr>
          <a:xfrm>
            <a:off x="5249352" y="3611248"/>
            <a:ext cx="495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D</a:t>
            </a:r>
            <a:r>
              <a:rPr lang="ko-KR" altLang="en-US" sz="1200" b="1" dirty="0" err="1"/>
              <a:t>evelop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the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algorithms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available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for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processing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ko-KR" altLang="en-US" sz="1200" b="1" dirty="0" err="1"/>
              <a:t>linguistic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information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235DD-7B1E-4C1E-B7A3-96110E623084}"/>
              </a:ext>
            </a:extLst>
          </p:cNvPr>
          <p:cNvSpPr txBox="1"/>
          <p:nvPr/>
        </p:nvSpPr>
        <p:spPr>
          <a:xfrm>
            <a:off x="5249352" y="4062845"/>
            <a:ext cx="5039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Investigate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the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algorithms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the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underlying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com</a:t>
            </a:r>
            <a:r>
              <a:rPr lang="en-US" altLang="ko-KR" sz="1200" b="1" dirty="0"/>
              <a:t>-</a:t>
            </a:r>
          </a:p>
          <a:p>
            <a:r>
              <a:rPr lang="ko-KR" altLang="en-US" sz="1200" b="1" dirty="0" err="1"/>
              <a:t>putational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properties</a:t>
            </a:r>
            <a:r>
              <a:rPr lang="ko-KR" altLang="en-US" sz="1200" b="1" dirty="0"/>
              <a:t> of </a:t>
            </a:r>
            <a:r>
              <a:rPr lang="ko-KR" altLang="en-US" sz="1200" b="1" dirty="0" err="1"/>
              <a:t>natural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languages</a:t>
            </a:r>
            <a:endParaRPr lang="ko-KR" altLang="en-US" sz="1200" b="1" dirty="0"/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7BB143F6-4D28-41CA-A4BE-F4F96BC4A37F}"/>
              </a:ext>
            </a:extLst>
          </p:cNvPr>
          <p:cNvSpPr/>
          <p:nvPr/>
        </p:nvSpPr>
        <p:spPr>
          <a:xfrm>
            <a:off x="5145720" y="3720354"/>
            <a:ext cx="121920" cy="131444"/>
          </a:xfrm>
          <a:prstGeom prst="chevron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21884CD2-4FEB-491D-92AB-69FF28D7BDD6}"/>
              </a:ext>
            </a:extLst>
          </p:cNvPr>
          <p:cNvSpPr/>
          <p:nvPr/>
        </p:nvSpPr>
        <p:spPr>
          <a:xfrm>
            <a:off x="5145720" y="4167218"/>
            <a:ext cx="121920" cy="131444"/>
          </a:xfrm>
          <a:prstGeom prst="chevron">
            <a:avLst/>
          </a:prstGeom>
          <a:solidFill>
            <a:srgbClr val="19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0333FC3-F030-403E-A240-4F6639FE5F06}"/>
              </a:ext>
            </a:extLst>
          </p:cNvPr>
          <p:cNvSpPr/>
          <p:nvPr/>
        </p:nvSpPr>
        <p:spPr>
          <a:xfrm>
            <a:off x="4972261" y="3139423"/>
            <a:ext cx="4090459" cy="14399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8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E1A1FE6-5664-438F-8C40-BDF7F720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173" y="1237053"/>
            <a:ext cx="4411638" cy="3308729"/>
          </a:xfrm>
          <a:prstGeom prst="rect">
            <a:avLst/>
          </a:prstGeom>
        </p:spPr>
      </p:pic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화살표: 원형 1">
            <a:extLst>
              <a:ext uri="{FF2B5EF4-FFF2-40B4-BE49-F238E27FC236}">
                <a16:creationId xmlns:a16="http://schemas.microsoft.com/office/drawing/2014/main" id="{B09E5CBD-5CF7-4CCA-8A0A-7F6FDA44C5ED}"/>
              </a:ext>
            </a:extLst>
          </p:cNvPr>
          <p:cNvSpPr/>
          <p:nvPr/>
        </p:nvSpPr>
        <p:spPr>
          <a:xfrm rot="776875" flipH="1">
            <a:off x="2086464" y="1442226"/>
            <a:ext cx="2898753" cy="2519710"/>
          </a:xfrm>
          <a:prstGeom prst="circularArrow">
            <a:avLst>
              <a:gd name="adj1" fmla="val 6005"/>
              <a:gd name="adj2" fmla="val 912056"/>
              <a:gd name="adj3" fmla="val 19236741"/>
              <a:gd name="adj4" fmla="val 15158758"/>
              <a:gd name="adj5" fmla="val 7975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719B89-491C-466A-979B-93BDF11E5123}"/>
              </a:ext>
            </a:extLst>
          </p:cNvPr>
          <p:cNvGrpSpPr/>
          <p:nvPr/>
        </p:nvGrpSpPr>
        <p:grpSpPr>
          <a:xfrm>
            <a:off x="1353964" y="2036956"/>
            <a:ext cx="1329763" cy="1628078"/>
            <a:chOff x="411671" y="2362063"/>
            <a:chExt cx="3097782" cy="19268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750E7DF-6EB1-4927-9B4D-297836B02613}"/>
                </a:ext>
              </a:extLst>
            </p:cNvPr>
            <p:cNvSpPr/>
            <p:nvPr/>
          </p:nvSpPr>
          <p:spPr>
            <a:xfrm>
              <a:off x="411671" y="2362063"/>
              <a:ext cx="3097782" cy="192687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55E0D3-17CA-43BA-8E86-B0DAF7484727}"/>
                </a:ext>
              </a:extLst>
            </p:cNvPr>
            <p:cNvSpPr/>
            <p:nvPr/>
          </p:nvSpPr>
          <p:spPr>
            <a:xfrm>
              <a:off x="733646" y="2564428"/>
              <a:ext cx="2452718" cy="1451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화살표: 원형 28">
            <a:extLst>
              <a:ext uri="{FF2B5EF4-FFF2-40B4-BE49-F238E27FC236}">
                <a16:creationId xmlns:a16="http://schemas.microsoft.com/office/drawing/2014/main" id="{10BE2C88-A7F2-4C5B-8EE9-1D164FD4EAE1}"/>
              </a:ext>
            </a:extLst>
          </p:cNvPr>
          <p:cNvSpPr/>
          <p:nvPr/>
        </p:nvSpPr>
        <p:spPr>
          <a:xfrm rot="776875">
            <a:off x="5939641" y="1792389"/>
            <a:ext cx="2567334" cy="3477662"/>
          </a:xfrm>
          <a:prstGeom prst="circularArrow">
            <a:avLst>
              <a:gd name="adj1" fmla="val 5954"/>
              <a:gd name="adj2" fmla="val 977259"/>
              <a:gd name="adj3" fmla="val 18942771"/>
              <a:gd name="adj4" fmla="val 15158758"/>
              <a:gd name="adj5" fmla="val 9548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B282BEFC-E3FF-4E83-B705-A1673330D030}"/>
              </a:ext>
            </a:extLst>
          </p:cNvPr>
          <p:cNvSpPr/>
          <p:nvPr/>
        </p:nvSpPr>
        <p:spPr>
          <a:xfrm rot="17114145">
            <a:off x="5759712" y="57761"/>
            <a:ext cx="1609338" cy="2899566"/>
          </a:xfrm>
          <a:prstGeom prst="circularArrow">
            <a:avLst>
              <a:gd name="adj1" fmla="val 6005"/>
              <a:gd name="adj2" fmla="val 912056"/>
              <a:gd name="adj3" fmla="val 19236741"/>
              <a:gd name="adj4" fmla="val 15158758"/>
              <a:gd name="adj5" fmla="val 7975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0789ED-B769-418C-87C3-ACAC7C03BD59}"/>
              </a:ext>
            </a:extLst>
          </p:cNvPr>
          <p:cNvGrpSpPr/>
          <p:nvPr/>
        </p:nvGrpSpPr>
        <p:grpSpPr>
          <a:xfrm>
            <a:off x="6492562" y="172992"/>
            <a:ext cx="2071575" cy="976512"/>
            <a:chOff x="411671" y="2362063"/>
            <a:chExt cx="3097782" cy="192687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CA9490-A589-4B92-89A1-5EF725B480FD}"/>
                </a:ext>
              </a:extLst>
            </p:cNvPr>
            <p:cNvSpPr/>
            <p:nvPr/>
          </p:nvSpPr>
          <p:spPr>
            <a:xfrm>
              <a:off x="411671" y="2362063"/>
              <a:ext cx="3097782" cy="192687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257AA1-08F1-45AA-8578-16991498B842}"/>
                </a:ext>
              </a:extLst>
            </p:cNvPr>
            <p:cNvSpPr/>
            <p:nvPr/>
          </p:nvSpPr>
          <p:spPr>
            <a:xfrm>
              <a:off x="582805" y="2524672"/>
              <a:ext cx="2723513" cy="1566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012BFE-F92D-4978-9320-56F99F7928DF}"/>
              </a:ext>
            </a:extLst>
          </p:cNvPr>
          <p:cNvGrpSpPr/>
          <p:nvPr/>
        </p:nvGrpSpPr>
        <p:grpSpPr>
          <a:xfrm>
            <a:off x="7382107" y="3342430"/>
            <a:ext cx="1567585" cy="1628078"/>
            <a:chOff x="411671" y="2362063"/>
            <a:chExt cx="3097782" cy="192687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1D2E415-D320-4081-AFDC-698A053F04F4}"/>
                </a:ext>
              </a:extLst>
            </p:cNvPr>
            <p:cNvSpPr/>
            <p:nvPr/>
          </p:nvSpPr>
          <p:spPr>
            <a:xfrm>
              <a:off x="411671" y="2362063"/>
              <a:ext cx="3097782" cy="192687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11DF22A-2168-4160-9F93-EE8A59D1C564}"/>
                </a:ext>
              </a:extLst>
            </p:cNvPr>
            <p:cNvSpPr/>
            <p:nvPr/>
          </p:nvSpPr>
          <p:spPr>
            <a:xfrm>
              <a:off x="733646" y="2564427"/>
              <a:ext cx="2452718" cy="1566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C6E1F7-4A39-4790-9A05-BD47DB0875CB}"/>
              </a:ext>
            </a:extLst>
          </p:cNvPr>
          <p:cNvSpPr txBox="1"/>
          <p:nvPr/>
        </p:nvSpPr>
        <p:spPr>
          <a:xfrm>
            <a:off x="1446140" y="2308896"/>
            <a:ext cx="12938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이름 </a:t>
            </a:r>
            <a:r>
              <a:rPr lang="en-US" altLang="ko-KR" sz="1050" dirty="0"/>
              <a:t>: </a:t>
            </a:r>
            <a:r>
              <a:rPr lang="ko-KR" altLang="en-US" sz="1050" dirty="0"/>
              <a:t>김병찬 학과 </a:t>
            </a:r>
            <a:r>
              <a:rPr lang="en-US" altLang="ko-KR" sz="1050" dirty="0"/>
              <a:t>: </a:t>
            </a:r>
            <a:r>
              <a:rPr lang="ko-KR" altLang="en-US" sz="1050" dirty="0"/>
              <a:t>통계학과</a:t>
            </a:r>
            <a:endParaRPr lang="en-US" altLang="ko-KR" sz="1050" dirty="0"/>
          </a:p>
          <a:p>
            <a:r>
              <a:rPr lang="ko-KR" altLang="en-US" sz="1050" dirty="0"/>
              <a:t>스터디 이유 </a:t>
            </a:r>
            <a:r>
              <a:rPr lang="en-US" altLang="ko-KR" sz="1050" dirty="0"/>
              <a:t>:</a:t>
            </a:r>
          </a:p>
          <a:p>
            <a:r>
              <a:rPr lang="en-US" altLang="ko-KR" sz="1050" dirty="0"/>
              <a:t> </a:t>
            </a:r>
            <a:r>
              <a:rPr lang="ko-KR" altLang="en-US" sz="1050" dirty="0"/>
              <a:t>음성인식 기술과 같이 결합하여 공부보고 싶어서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998087-A5E6-4C52-991D-507991A5FF19}"/>
              </a:ext>
            </a:extLst>
          </p:cNvPr>
          <p:cNvSpPr txBox="1"/>
          <p:nvPr/>
        </p:nvSpPr>
        <p:spPr>
          <a:xfrm>
            <a:off x="6564380" y="218230"/>
            <a:ext cx="215587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이름 </a:t>
            </a:r>
            <a:r>
              <a:rPr lang="en-US" altLang="ko-KR" sz="1050" dirty="0"/>
              <a:t>: </a:t>
            </a:r>
            <a:r>
              <a:rPr lang="ko-KR" altLang="en-US" sz="1050" dirty="0"/>
              <a:t>이재용 </a:t>
            </a:r>
            <a:endParaRPr lang="en-US" altLang="ko-KR" sz="1050" dirty="0"/>
          </a:p>
          <a:p>
            <a:r>
              <a:rPr lang="ko-KR" altLang="en-US" sz="1050" dirty="0"/>
              <a:t>학과 </a:t>
            </a:r>
            <a:r>
              <a:rPr lang="en-US" altLang="ko-KR" sz="1050" dirty="0"/>
              <a:t>: </a:t>
            </a:r>
            <a:r>
              <a:rPr lang="ko-KR" altLang="en-US" sz="1050" dirty="0"/>
              <a:t>통계학과</a:t>
            </a:r>
            <a:endParaRPr lang="en-US" altLang="ko-KR" sz="1050" dirty="0"/>
          </a:p>
          <a:p>
            <a:r>
              <a:rPr lang="ko-KR" altLang="en-US" sz="1050" dirty="0"/>
              <a:t>스터디 이유 </a:t>
            </a:r>
            <a:r>
              <a:rPr lang="en-US" altLang="ko-KR" sz="1050" dirty="0"/>
              <a:t>: </a:t>
            </a:r>
            <a:r>
              <a:rPr lang="ko-KR" altLang="en-US" sz="1050" dirty="0"/>
              <a:t>텍스트를 처리</a:t>
            </a:r>
            <a:endParaRPr lang="en-US" altLang="ko-KR" sz="1050" dirty="0"/>
          </a:p>
          <a:p>
            <a:r>
              <a:rPr lang="ko-KR" altLang="en-US" sz="1050" dirty="0"/>
              <a:t>한다는 기술이 흥미롭다고 </a:t>
            </a:r>
            <a:endParaRPr lang="en-US" altLang="ko-KR" sz="1050" dirty="0"/>
          </a:p>
          <a:p>
            <a:r>
              <a:rPr lang="ko-KR" altLang="en-US" sz="1050" dirty="0"/>
              <a:t>생각이 들어서 </a:t>
            </a:r>
            <a:endParaRPr lang="en-US" altLang="ko-KR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DC2798-2319-4D12-AF44-34040A467902}"/>
              </a:ext>
            </a:extLst>
          </p:cNvPr>
          <p:cNvSpPr txBox="1"/>
          <p:nvPr/>
        </p:nvSpPr>
        <p:spPr>
          <a:xfrm>
            <a:off x="7488202" y="3513414"/>
            <a:ext cx="1432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이름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김서린</a:t>
            </a:r>
            <a:endParaRPr lang="en-US" altLang="ko-KR" sz="1050" dirty="0"/>
          </a:p>
          <a:p>
            <a:r>
              <a:rPr lang="ko-KR" altLang="en-US" sz="1050" dirty="0"/>
              <a:t>학과 </a:t>
            </a:r>
            <a:r>
              <a:rPr lang="en-US" altLang="ko-KR" sz="1050" dirty="0"/>
              <a:t>: </a:t>
            </a:r>
            <a:r>
              <a:rPr lang="ko-KR" altLang="en-US" sz="1050" dirty="0"/>
              <a:t>응용통계학과</a:t>
            </a:r>
            <a:endParaRPr lang="en-US" altLang="ko-KR" sz="1050" dirty="0"/>
          </a:p>
          <a:p>
            <a:r>
              <a:rPr lang="ko-KR" altLang="en-US" sz="1050" dirty="0"/>
              <a:t>스터디 이유 </a:t>
            </a:r>
            <a:r>
              <a:rPr lang="en-US" altLang="ko-KR" sz="1050" dirty="0"/>
              <a:t>:</a:t>
            </a:r>
          </a:p>
          <a:p>
            <a:r>
              <a:rPr lang="ko-KR" altLang="en-US" sz="1050" dirty="0"/>
              <a:t> 공정한 알고리즘에 관한 강의를 듣고 올바르게 번역할 수 있는 알고리즘을 구현하고 싶어서</a:t>
            </a:r>
          </a:p>
        </p:txBody>
      </p:sp>
      <p:sp>
        <p:nvSpPr>
          <p:cNvPr id="75" name="Google Shape;75;p15"/>
          <p:cNvSpPr txBox="1"/>
          <p:nvPr/>
        </p:nvSpPr>
        <p:spPr>
          <a:xfrm>
            <a:off x="1408975" y="306875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INTRODUCTION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4221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850362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ABOUT NLP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(Natural Language Processing)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" name="그림 4" descr="텍스트, 전자기기, 콤팩트디스크이(가) 표시된 사진&#10;&#10;자동 생성된 설명">
            <a:extLst>
              <a:ext uri="{FF2B5EF4-FFF2-40B4-BE49-F238E27FC236}">
                <a16:creationId xmlns:a16="http://schemas.microsoft.com/office/drawing/2014/main" id="{3939727A-8F94-46DC-86DA-9C57DA6B1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53" y="1833352"/>
            <a:ext cx="3891571" cy="20330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F49B72-4344-415C-8278-2AFCB71CE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10" b="95272" l="4118" r="97765">
                        <a14:foregroundMark x1="26000" y1="32506" x2="18471" y2="18676"/>
                        <a14:foregroundMark x1="18471" y1="18676" x2="21765" y2="16667"/>
                        <a14:foregroundMark x1="22471" y1="27660" x2="14353" y2="25768"/>
                        <a14:foregroundMark x1="17647" y1="20213" x2="16000" y2="27187"/>
                        <a14:foregroundMark x1="28118" y1="18203" x2="28118" y2="18203"/>
                        <a14:foregroundMark x1="26941" y1="16194" x2="31176" y2="23522"/>
                        <a14:foregroundMark x1="31529" y1="8038" x2="32000" y2="14894"/>
                        <a14:foregroundMark x1="35882" y1="10284" x2="38353" y2="20686"/>
                        <a14:foregroundMark x1="51647" y1="9338" x2="60471" y2="15130"/>
                        <a14:foregroundMark x1="65059" y1="11939" x2="74588" y2="18676"/>
                        <a14:foregroundMark x1="76471" y1="20213" x2="84824" y2="30260"/>
                        <a14:foregroundMark x1="87176" y1="34397" x2="93412" y2="51537"/>
                        <a14:foregroundMark x1="93412" y1="51537" x2="92353" y2="67494"/>
                        <a14:foregroundMark x1="92353" y1="67494" x2="84824" y2="74704"/>
                        <a14:foregroundMark x1="84824" y1="74704" x2="44706" y2="89243"/>
                        <a14:foregroundMark x1="44706" y1="89243" x2="17176" y2="76714"/>
                        <a14:foregroundMark x1="17176" y1="76714" x2="9412" y2="57210"/>
                        <a14:foregroundMark x1="9412" y1="57210" x2="10235" y2="39243"/>
                        <a14:foregroundMark x1="10235" y1="39243" x2="11529" y2="35934"/>
                        <a14:foregroundMark x1="14706" y1="36407" x2="16000" y2="39480"/>
                        <a14:foregroundMark x1="10824" y1="29078" x2="17882" y2="37707"/>
                        <a14:foregroundMark x1="10706" y1="31797" x2="5412" y2="38416"/>
                        <a14:foregroundMark x1="9882" y1="33215" x2="5765" y2="37825"/>
                        <a14:foregroundMark x1="47529" y1="37707" x2="52000" y2="56974"/>
                        <a14:foregroundMark x1="49529" y1="5437" x2="50941" y2="4137"/>
                        <a14:foregroundMark x1="50824" y1="3310" x2="58118" y2="5792"/>
                        <a14:foregroundMark x1="93882" y1="34988" x2="93765" y2="41371"/>
                        <a14:foregroundMark x1="73412" y1="86407" x2="69882" y2="90307"/>
                        <a14:foregroundMark x1="56118" y1="92080" x2="52941" y2="92908"/>
                        <a14:foregroundMark x1="38353" y1="93381" x2="43647" y2="95508"/>
                        <a14:foregroundMark x1="4235" y1="52600" x2="4471" y2="58511"/>
                        <a14:foregroundMark x1="97294" y1="52009" x2="97765" y2="56974"/>
                        <a14:backgroundMark x1="14353" y1="9811" x2="14353" y2="9811"/>
                        <a14:backgroundMark x1="17294" y1="10520" x2="4235" y2="13712"/>
                        <a14:backgroundMark x1="10588" y1="8629" x2="19294" y2="4374"/>
                        <a14:backgroundMark x1="16941" y1="8392" x2="3059" y2="151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6170" y="876464"/>
            <a:ext cx="4084955" cy="40657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4" y="306875"/>
            <a:ext cx="660503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</a:t>
            </a:r>
            <a:r>
              <a:rPr lang="ko-KR" alt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TO</a:t>
            </a:r>
            <a:r>
              <a:rPr lang="ko-KR" alt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PROGRESS &amp; TIME TABLE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E3E35F-C398-4974-B9F2-A9D41AEA5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88" y="1634390"/>
            <a:ext cx="5281118" cy="245385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91C6E0-83B6-4F3E-A429-2D2B79D4BD38}"/>
              </a:ext>
            </a:extLst>
          </p:cNvPr>
          <p:cNvGrpSpPr/>
          <p:nvPr/>
        </p:nvGrpSpPr>
        <p:grpSpPr>
          <a:xfrm>
            <a:off x="2449696" y="1634390"/>
            <a:ext cx="2084772" cy="329822"/>
            <a:chOff x="1623628" y="1128300"/>
            <a:chExt cx="2084772" cy="4038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4B9BAC-7424-42F2-AB7E-7E76B1888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3628" y="1128300"/>
              <a:ext cx="1882303" cy="40389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CB326B-4CC3-46D9-A5E0-F6ACAA498DF9}"/>
                </a:ext>
              </a:extLst>
            </p:cNvPr>
            <p:cNvSpPr/>
            <p:nvPr/>
          </p:nvSpPr>
          <p:spPr>
            <a:xfrm>
              <a:off x="3444240" y="1128300"/>
              <a:ext cx="264160" cy="329660"/>
            </a:xfrm>
            <a:prstGeom prst="rect">
              <a:avLst/>
            </a:prstGeom>
            <a:solidFill>
              <a:srgbClr val="0D1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41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4" y="306875"/>
            <a:ext cx="660503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</a:t>
            </a:r>
            <a:r>
              <a:rPr lang="ko-KR" alt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TO</a:t>
            </a:r>
            <a:r>
              <a:rPr lang="ko-KR" alt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PROGRESS &amp; TIME TABLE</a:t>
            </a:r>
            <a:endParaRPr lang="ko-KR" altLang="en-US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CCF3EF-811C-46D4-A4CE-6DB0C547425D}"/>
              </a:ext>
            </a:extLst>
          </p:cNvPr>
          <p:cNvGrpSpPr/>
          <p:nvPr/>
        </p:nvGrpSpPr>
        <p:grpSpPr>
          <a:xfrm>
            <a:off x="2848000" y="918451"/>
            <a:ext cx="3882253" cy="4070611"/>
            <a:chOff x="1506880" y="987031"/>
            <a:chExt cx="3882253" cy="40706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64B522C-E01E-4A4E-A2E3-D57819E36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880" y="987031"/>
              <a:ext cx="3882253" cy="407061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CA65B7E-3EB4-409B-9E7B-85BEE3D86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6880" y="1006369"/>
              <a:ext cx="891617" cy="2438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CB326B-4CC3-46D9-A5E0-F6ACAA498DF9}"/>
                </a:ext>
              </a:extLst>
            </p:cNvPr>
            <p:cNvSpPr/>
            <p:nvPr/>
          </p:nvSpPr>
          <p:spPr>
            <a:xfrm>
              <a:off x="2364323" y="1025707"/>
              <a:ext cx="264160" cy="163013"/>
            </a:xfrm>
            <a:prstGeom prst="rect">
              <a:avLst/>
            </a:prstGeom>
            <a:solidFill>
              <a:srgbClr val="0D1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54A0A8-1A1C-4E15-A6DF-E533C263B6A8}"/>
                </a:ext>
              </a:extLst>
            </p:cNvPr>
            <p:cNvSpPr/>
            <p:nvPr/>
          </p:nvSpPr>
          <p:spPr>
            <a:xfrm>
              <a:off x="1531264" y="1517904"/>
              <a:ext cx="3839312" cy="573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48150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150</Words>
  <Application>Microsoft Office PowerPoint</Application>
  <PresentationFormat>화면 슬라이드 쇼(16:9)</PresentationFormat>
  <Paragraphs>35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NanumGothic ExtraBold</vt:lpstr>
      <vt:lpstr>Avenir Next LT Pro</vt:lpstr>
      <vt:lpstr>Source Sans Pro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김병찬</cp:lastModifiedBy>
  <cp:revision>7</cp:revision>
  <dcterms:modified xsi:type="dcterms:W3CDTF">2022-03-14T11:02:21Z</dcterms:modified>
</cp:coreProperties>
</file>